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33"/>
  </p:notesMasterIdLst>
  <p:sldIdLst>
    <p:sldId id="256" r:id="rId2"/>
    <p:sldId id="444" r:id="rId3"/>
    <p:sldId id="445" r:id="rId4"/>
    <p:sldId id="262" r:id="rId5"/>
    <p:sldId id="261" r:id="rId6"/>
    <p:sldId id="265" r:id="rId7"/>
    <p:sldId id="268" r:id="rId8"/>
    <p:sldId id="373" r:id="rId9"/>
    <p:sldId id="374" r:id="rId10"/>
    <p:sldId id="271" r:id="rId11"/>
    <p:sldId id="370" r:id="rId12"/>
    <p:sldId id="371" r:id="rId13"/>
    <p:sldId id="376" r:id="rId14"/>
    <p:sldId id="272" r:id="rId15"/>
    <p:sldId id="447" r:id="rId16"/>
    <p:sldId id="378" r:id="rId17"/>
    <p:sldId id="426" r:id="rId18"/>
    <p:sldId id="379" r:id="rId19"/>
    <p:sldId id="274" r:id="rId20"/>
    <p:sldId id="275" r:id="rId21"/>
    <p:sldId id="276" r:id="rId22"/>
    <p:sldId id="278" r:id="rId23"/>
    <p:sldId id="280" r:id="rId24"/>
    <p:sldId id="412" r:id="rId25"/>
    <p:sldId id="284" r:id="rId26"/>
    <p:sldId id="427" r:id="rId27"/>
    <p:sldId id="285" r:id="rId28"/>
    <p:sldId id="286" r:id="rId29"/>
    <p:sldId id="288" r:id="rId30"/>
    <p:sldId id="289" r:id="rId31"/>
    <p:sldId id="296" r:id="rId32"/>
    <p:sldId id="290" r:id="rId33"/>
    <p:sldId id="428" r:id="rId34"/>
    <p:sldId id="291" r:id="rId35"/>
    <p:sldId id="298" r:id="rId36"/>
    <p:sldId id="429" r:id="rId37"/>
    <p:sldId id="299" r:id="rId38"/>
    <p:sldId id="292" r:id="rId39"/>
    <p:sldId id="380" r:id="rId40"/>
    <p:sldId id="435" r:id="rId41"/>
    <p:sldId id="433" r:id="rId42"/>
    <p:sldId id="436" r:id="rId43"/>
    <p:sldId id="293" r:id="rId44"/>
    <p:sldId id="417" r:id="rId45"/>
    <p:sldId id="300" r:id="rId46"/>
    <p:sldId id="302" r:id="rId47"/>
    <p:sldId id="382" r:id="rId48"/>
    <p:sldId id="381" r:id="rId49"/>
    <p:sldId id="303" r:id="rId50"/>
    <p:sldId id="419" r:id="rId51"/>
    <p:sldId id="383" r:id="rId52"/>
    <p:sldId id="309" r:id="rId53"/>
    <p:sldId id="346" r:id="rId54"/>
    <p:sldId id="384" r:id="rId55"/>
    <p:sldId id="350" r:id="rId56"/>
    <p:sldId id="421" r:id="rId57"/>
    <p:sldId id="351" r:id="rId58"/>
    <p:sldId id="385" r:id="rId59"/>
    <p:sldId id="352" r:id="rId60"/>
    <p:sldId id="311" r:id="rId61"/>
    <p:sldId id="356" r:id="rId62"/>
    <p:sldId id="357" r:id="rId63"/>
    <p:sldId id="388" r:id="rId64"/>
    <p:sldId id="358" r:id="rId65"/>
    <p:sldId id="452" r:id="rId66"/>
    <p:sldId id="389" r:id="rId67"/>
    <p:sldId id="354" r:id="rId68"/>
    <p:sldId id="355" r:id="rId69"/>
    <p:sldId id="365" r:id="rId70"/>
    <p:sldId id="369" r:id="rId71"/>
    <p:sldId id="453" r:id="rId72"/>
    <p:sldId id="454" r:id="rId73"/>
    <p:sldId id="390" r:id="rId74"/>
    <p:sldId id="316" r:id="rId75"/>
    <p:sldId id="318" r:id="rId76"/>
    <p:sldId id="391" r:id="rId77"/>
    <p:sldId id="392" r:id="rId78"/>
    <p:sldId id="394" r:id="rId79"/>
    <p:sldId id="438" r:id="rId80"/>
    <p:sldId id="320" r:id="rId81"/>
    <p:sldId id="359" r:id="rId82"/>
    <p:sldId id="360" r:id="rId83"/>
    <p:sldId id="402" r:id="rId84"/>
    <p:sldId id="401" r:id="rId85"/>
    <p:sldId id="425" r:id="rId86"/>
    <p:sldId id="325" r:id="rId87"/>
    <p:sldId id="326" r:id="rId88"/>
    <p:sldId id="439" r:id="rId89"/>
    <p:sldId id="327" r:id="rId90"/>
    <p:sldId id="329" r:id="rId91"/>
    <p:sldId id="395" r:id="rId92"/>
    <p:sldId id="362" r:id="rId93"/>
    <p:sldId id="330" r:id="rId94"/>
    <p:sldId id="396" r:id="rId95"/>
    <p:sldId id="451" r:id="rId96"/>
    <p:sldId id="440" r:id="rId97"/>
    <p:sldId id="404" r:id="rId98"/>
    <p:sldId id="332" r:id="rId99"/>
    <p:sldId id="415" r:id="rId100"/>
    <p:sldId id="333" r:id="rId101"/>
    <p:sldId id="443" r:id="rId102"/>
    <p:sldId id="334" r:id="rId103"/>
    <p:sldId id="335" r:id="rId104"/>
    <p:sldId id="449" r:id="rId105"/>
    <p:sldId id="450" r:id="rId106"/>
    <p:sldId id="337" r:id="rId107"/>
    <p:sldId id="339" r:id="rId108"/>
    <p:sldId id="340" r:id="rId109"/>
    <p:sldId id="398" r:id="rId110"/>
    <p:sldId id="341" r:id="rId111"/>
    <p:sldId id="399" r:id="rId112"/>
    <p:sldId id="448" r:id="rId113"/>
    <p:sldId id="406" r:id="rId114"/>
    <p:sldId id="408" r:id="rId115"/>
    <p:sldId id="442" r:id="rId116"/>
    <p:sldId id="364" r:id="rId117"/>
    <p:sldId id="342" r:id="rId118"/>
    <p:sldId id="400" r:id="rId119"/>
    <p:sldId id="441" r:id="rId120"/>
    <p:sldId id="343" r:id="rId121"/>
    <p:sldId id="344" r:id="rId122"/>
    <p:sldId id="455" r:id="rId123"/>
    <p:sldId id="456" r:id="rId124"/>
    <p:sldId id="457" r:id="rId125"/>
    <p:sldId id="458" r:id="rId126"/>
    <p:sldId id="459" r:id="rId127"/>
    <p:sldId id="460" r:id="rId128"/>
    <p:sldId id="461" r:id="rId129"/>
    <p:sldId id="462" r:id="rId130"/>
    <p:sldId id="463" r:id="rId131"/>
    <p:sldId id="464" r:id="rId1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presProps" Target="pres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D11E9-2DE4-491E-8106-46B3A58EC217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AF97F-A368-4901-AC9E-FE3EFCC5F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97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77116-BAC3-4741-B1F2-6A93DD9A3A42}" type="slidenum">
              <a:rPr lang="en-US" smtClean="0"/>
              <a:pPr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2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C942E4C-FE33-4F57-B9DC-C1B91F01AA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59201-DFC5-49EC-A4A4-D4778E770A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F8930-284B-41D8-A37A-4A57E01F14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4A190-402A-4644-B6E2-9915644BC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87BE7-AD1A-4A01-9FF0-C93FB4AFCC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C0A632-5CC4-4A7F-908E-CAF2755256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F74F3-C1F4-4D75-BF85-6DEDDFAEED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28E38-5B33-4583-886F-986C310E40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5E9F5-743C-4F7D-8865-FA2670370A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8D21E-40AD-4EC8-997E-1511B3ED7D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5B36E9-2DFE-4616-88D4-ED351C7C50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2F493B-E9F5-4F21-A5A9-760B290E19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8D97DE-234A-447D-BEB1-46068BB3D7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736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Chronic otitis media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(COM)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Pseudomonas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Staphylococcus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Haemophulus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influenzae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Streptococcus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pneumoniae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Aerobic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bacteria are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mainly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present,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Pseudomonas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Staphylococcus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dominate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polybacterial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purulent inflammatory process of the middle ear with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a relatively common form of chronic otitis and represents its most severe form.</a:t>
            </a:r>
          </a:p>
          <a:p>
            <a:pPr eaLnBrk="1" hangingPunct="1"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destructive course of the disease creates greater opportunities for the emergence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9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9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9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9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characterized by the presence of keratinizing squamous epithelium in the middle ear.</a:t>
            </a:r>
          </a:p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has a pronounced growth potential with destruction of the surrounding bone and bony structures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cavity,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mastoid process and pyramid of the temporal bone.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Pathohistologically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- the outer part or "matrix" (matrix), made of lamellar stratified keratinizing epithelium.</a:t>
            </a:r>
          </a:p>
          <a:p>
            <a:pPr>
              <a:defRPr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Desquamation of this epithelium creates a cluster of epidermal tissue in its center, which is very often infected.</a:t>
            </a:r>
          </a:p>
          <a:p>
            <a:pPr>
              <a:defRPr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The reaction of the mucous membrane of the middle ear leads to the formation of granulations, which represent the "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perimatrix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", and the 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process affects the surrounding bone.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According to the nature of its origin, we distinguish between congenital and acquired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develops from residual embryonic epidermal cells in the spaces of the temporal bone.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Acquired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can be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primary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secondary origin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can arise from retraction pockets on the tympanic membrane.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Implantation of the tympanic membrane epithelium during interventions on the tympanic membrane, surgical interventions in the middle ear, traumatic perforations of the tympanic membrane and fractures of the temporal bone.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Etiopatogenesis</a:t>
            </a:r>
            <a:r>
              <a:rPr lang="sl-SI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00200"/>
            <a:ext cx="4486275" cy="4495800"/>
          </a:xfrm>
          <a:noFill/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850" y="142875"/>
            <a:ext cx="47053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2175" y="152400"/>
            <a:ext cx="6524625" cy="6553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defRPr/>
            </a:pPr>
            <a:endParaRPr lang="sl-SI" sz="2800" b="1" dirty="0" smtClean="0"/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Secondary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occurs due to chronic irritation and long-term inflammatory processes of the middle ear.</a:t>
            </a:r>
          </a:p>
          <a:p>
            <a:pPr marL="609600" indent="-609600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Immigration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epithelium of the external auditory canal in the case of marginal perforations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Papillary proliferation of the basal cells of the external auditory canal and the epithelial layer of the tympanic membrane,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Epithelial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metaplasia.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clinical course of the disease is characterized by a marked tendency for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growth and destruction of the surrounding structures of the middle and inner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ear.</a:t>
            </a: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Bone destruction is a consequence of the expansive growth of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presence of an active inflammatory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endParaRPr lang="sl-SI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can be localized or involve several pneumatic spaces of the middle ear.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Localized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most often found in the attic area or in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posterior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parts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extended or infiltrative form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affects the region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antrum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mastoideus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/>
          <a:lstStyle/>
          <a:p>
            <a:pPr eaLnBrk="1" hangingPunct="1">
              <a:defRPr/>
            </a:pPr>
            <a:endParaRPr lang="sl-SI" sz="2800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Secretion from the ear, which is usually long-lasting and fetid,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Impaired hearing and tinnitus.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 is conductive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mixed.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not present (in cases of exacerbation it may occur).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Dizziness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headache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body temperature indicates the development of an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complication.</a:t>
            </a:r>
            <a:endParaRPr lang="en-US" sz="2800" b="1" dirty="0" smtClean="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5626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high virulence of the causative agent leads to severe, irreparable changes during acute episodes and the subsequent emergence of chronic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inflammation.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perforations 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result of acute otitis in infectious diseases or trauma accompanied by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Irrational use of antibiotics can be a contributing factor in the development of chronic inflammation of the middle ear.</a:t>
            </a:r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143000"/>
            <a:ext cx="6858000" cy="5334000"/>
          </a:xfrm>
        </p:spPr>
        <p:txBody>
          <a:bodyPr/>
          <a:lstStyle/>
          <a:p>
            <a:pPr eaLnBrk="1" hangingPunct="1">
              <a:defRPr/>
            </a:pPr>
            <a:endParaRPr lang="sl-SI" dirty="0" smtClean="0"/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Anamnesis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Clinical examination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Radiography,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Functional testing,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Microbiological testing,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Patohistological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analysis.</a:t>
            </a:r>
            <a:r>
              <a:rPr lang="sl-SI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318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Presence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fetid purulent secretion in the external auditory canal.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Marginal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perforation, rarely central, through which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granulation 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 that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bleeds can sometimes 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seen.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1423"/>
            <a:ext cx="8229600" cy="396539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File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61938"/>
            <a:ext cx="3035300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39" name="Picture 3" descr="File0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3652838"/>
            <a:ext cx="3097212" cy="297497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40" name="Picture 4" descr="File0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61938"/>
            <a:ext cx="3035300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File0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213"/>
            <a:ext cx="4402138" cy="3968750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7763" name="Picture 3" descr="File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85800"/>
            <a:ext cx="4098925" cy="3960813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4" descr="1153Polyps_20CF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70104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4" descr="holeste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106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vestibular testing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- different degrees and types of hearing impairment, and vestibular disorders are also present in case of damage to the labyrinth.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>
              <a:lnSpc>
                <a:spcPct val="90000"/>
              </a:lnSpc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microbiological analysis of middle ear secretions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Pseudomonas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aeruginosa,Proteus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species I Proteus mirabilis,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I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epidermidis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10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X-ray of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temporal bone according to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Schüller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Stenvers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can show greater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bony destruction of the middle ear structures due to the growth of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localization and extension of the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process can be shown more precisely by using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CT.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335088"/>
            <a:ext cx="90741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Congenital predisposition of the mucous membrane of the middle ear, the so-called "biologically less valuable mucosa".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mucosal immune system is the first line of defense.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basis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this immune system consists of numerous lymphocytes along the basal membrane of the epithelium.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Local immunity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pPr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Intraoperative findings often confirm the presence of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in the middle ear, while clinical examination cannot determine this with certainty.</a:t>
            </a:r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analysis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 a necessity for a definitive diagnosis.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191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middle ear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Along with surgical therapy of the middle ear, the application of antibiotic therapy according to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antibiogram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also indicated.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l-SI" sz="4000" dirty="0" smtClean="0"/>
              <a:t/>
            </a:r>
            <a:br>
              <a:rPr lang="sl-SI" sz="4000" dirty="0" smtClean="0"/>
            </a:br>
            <a:r>
              <a:rPr lang="en-US" sz="4000" dirty="0" smtClean="0"/>
              <a:t>Therapy</a:t>
            </a:r>
            <a:r>
              <a:rPr lang="sl-SI" sz="4000" dirty="0" smtClean="0"/>
              <a:t/>
            </a:r>
            <a:br>
              <a:rPr lang="sl-SI" sz="4000" dirty="0" smtClean="0"/>
            </a:b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</p:txBody>
      </p:sp>
    </p:spTree>
    <p:extLst>
      <p:ext uri="{BB962C8B-B14F-4D97-AF65-F5344CB8AC3E}">
        <p14:creationId xmlns:p14="http://schemas.microsoft.com/office/powerpoint/2010/main" val="23158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Consequence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infection spreading from the middle ear to the surrounding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Much more often in chronic than in acute otitis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Spread of infection: directly - per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continuitatem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through the infected bone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performed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Acquired performed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Through the labyrinth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 blood vessels and nerves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</p:txBody>
      </p:sp>
    </p:spTree>
    <p:extLst>
      <p:ext uri="{BB962C8B-B14F-4D97-AF65-F5344CB8AC3E}">
        <p14:creationId xmlns:p14="http://schemas.microsoft.com/office/powerpoint/2010/main" val="306651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Exocranial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astoiditis, petrositis,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steomyelitis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temporal bone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Facial nerve paralysis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Labyrinthitis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Ендокранијалне компликације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Epidural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Subdural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eningitis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Sigmoid sinus thrombophlebitis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Cerebral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Cerebellar abscess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are caused by the spread of infection from the middle ear to structures that are in direct relation, and are located outside the cranial cavity.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2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Inflammatory process of the inner ear caused by the spread of infection from the middle ear to the labyrinth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spread of infection through the labyrinth can cause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complications.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Circumscribed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Diffuse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4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limited form of the inflammatory process of the middle ear, which most often occurs in chronic otitis media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Due to the destructive effect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bony wall of the labyrinth is destroyed and a fistula is created, 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presents the route for further spread of the infection.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Circumscribed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91000"/>
            <a:ext cx="371475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52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Sudden attacks of dizziness followed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vomiting.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Symptoms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can occur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ear irrigation or when pulling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auricle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Relatively preserved hearing can suddenly weaken, which indicates the spread of the infection through the inner 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1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Signs of chronic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otitis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Sudden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attacks of vertigo,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fistula 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When air is compressed into the external auditory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canal,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causes an attack of vertigo followed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the same side, and when aspiration of air to the opposite side.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sr-Cyrl-R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Surgery and antibiotics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65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There are three biological defense systems in the middle ear: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enzymatic and immunological.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Ciliated cells, secretory cells and mucus make up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transport system.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enzymatic system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represented by numerous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proteolytic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enzymes.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/>
              <a:t> </a:t>
            </a:r>
            <a:endParaRPr lang="en-US" b="1" dirty="0" smtClean="0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Local immunity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Spread of infection to all parts of the inner ear.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Serous, purulent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necrotic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Serous form in acute otitis, purulent form in chronic otitis (high risk for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complications), necrotic form rarely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Vertigo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loss of balance, nausea, vomiting, hearing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loss, spontaneous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Diffuse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Signs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testing: Hearing loss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At first,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affected ear,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later to the healthy side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sr-Cyrl-R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Surgery and antibiotics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87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Due to special anatomical conditions, the production of immunoglobulins in the middle ear is latent due to less possibility of coming into contact with foreign antigens.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Immunity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1910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Developmental dysfunction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Eustachian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Characteristics of the base of the skull and the attachment of the tensor muscles in children.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Cleft soft palate.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Different craniofacial morphology.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381"/>
            <a:ext cx="8229600" cy="18589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Anatomical and developmental characteristics of the middle 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449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CNSOM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71600"/>
            <a:ext cx="7467600" cy="3581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Secretory otitis media</a:t>
            </a:r>
          </a:p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Middle ear atelectasis</a:t>
            </a:r>
          </a:p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Adhesive otitis media</a:t>
            </a:r>
          </a:p>
          <a:p>
            <a:pPr>
              <a:defRPr/>
            </a:pPr>
            <a:r>
              <a:rPr lang="en-US" sz="3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Secretory otitis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media is 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.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membrane is intact,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the tympanic cavity and pneumatic spaces of the middle ear are filled 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secretion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hr-HR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presence of secretions in the ear does not mean that the child suffers from secretory otitis.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IF SECRETIONS ARE TRAPPED IN THE MIDDLE EAR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FOR LONGER THAN THREE MONTHS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most common cause of hearing loss is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preschool children.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Etiology is unknown,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an unpredictable course.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 ongoing or recurring infection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middle ear with or without involvement of bony structures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or without secretions (effluvium)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without or with perforation of the tympanic membrane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We find the first records of secretory otitis as early as 1869, when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first described the use of aeration tubes in the treatment of this disease.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1950s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there was a sudden interest in this disease.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has the highest incidence in preschool age, sometimes it begins in early childhood, rarely after the age of ten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80% of children during the first five years of life have secretions in their ears at least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Three basic groups of predisposing factors are most often cited: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Eustachian tube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Infection and irrational use of antibiotics,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Disorder of local and general immunity.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buNone/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Pathoanatomical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changes are classified in three stages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INITIAL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metaplasia of the middle ear mucosa into 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mucosa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 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increase in the density of mucous glands and goblet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DEGENERATIVE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is insidious, develops gradually, without clear symptoms.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25% of children have normal hearing,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average hearing loss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27dB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can be diagnosed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very late, when the functional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anatomical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changes are irreversible.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Hearing loss as a dominant symptom is usually revealed indirectly.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Parents notice that children do not respond to their calls, that they turn up the volume of the television.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lip-reading ability develops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spontaneously, so sometimes severe hearing loss is not noticed for a long time.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Речник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говора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сиромашнији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kindergarten, later in school, children achieve less success, up to a complete lag in intellectual development.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Older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children complain of "pressure" in the ears, which can sometimes take on the character of mild pain.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They also complain of noises in the ear 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children are more prone to middle 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Anamnesis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Retracted tympanic membrane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color is variable, from the normal pearly-grey, to red, even green, but never the bright red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in acute inflammation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glueea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glueea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inflammation of the mucous membrane or mucous membrane and bone of the middle ear and pneumatic spaces that lasts for months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years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causes such pathological changes that even in case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conservative treatment, complete restoration does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occur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serous-otitis_08052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5438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563" y="152400"/>
            <a:ext cx="62865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hr-HR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Pure-tone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audiometry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should not be performed in children under three years of age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older children, audiometry shows a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loss, 10-40 dB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the average hearing loss is 27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25% of cases, hearing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TESTING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Timpanometry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thickened tympanic membrane leads to a reduction in compliance, the pressure in the middle ear is negative, so we will have a type B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Pneumatic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reduced mobility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eardrum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r-HR" dirty="0" smtClean="0"/>
              <a:t>   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contributing factors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rhinosinusitis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allergy, malnutrition, general state of health, poor socioeconomic conditions...),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Nasal decongestants,</a:t>
            </a:r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Mucolytics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Corticosteroids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715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CONSERVATIVE TREATMENT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dirty="0" smtClean="0"/>
          </a:p>
          <a:p>
            <a:pPr>
              <a:buNone/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It is based on the principles: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establishment of ventilation of the middle ear,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the focus of infection.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stablishment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of ventilation of the middle ear: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and insertion of ventilation tubes.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goal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is to equalize the air pressure over a longer period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Reparative changes in the mucous membrane are encouraged under the influence of the incoming air.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Removal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of the focus of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Adenoidectomy.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goal of the operation is not only to remove the mechanical obstruction of the pharyngeal tube mouths, but also the focus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surgery of choice 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with placement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tubes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Opening the tympanic membrane to evacuate secretions was described as early as the 17th century.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1869,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was the first to place a tube in a cut on the eardrum to improve the drainage effect and make it permanent.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method was introduced into everyday practice by Armstrong in 1954. From then until today, it represents the most frequently performed surgical intervention under general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anesthesia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performed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anteroinferior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of the eardrum and after aspiration of the secretion,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ventilation tube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placed in the created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opening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outer diameter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tubes is about 2 mm, and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inner diameter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1-1.5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study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etiopathogenesis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 has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long history, but there are still certain dilemmas and controversies that require further clinical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classification of chronic inflammation of the middle ear is also the subject of dispute by numerous authors.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Definition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1628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evcic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8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988" y="0"/>
            <a:ext cx="7019925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remain in the eardrum for 2-6 months, after which the body spontaneously eliminates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Approximately 1/3 of children need to be placed again, and in about 10% of cases this intervention is indicated more than 2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Children with aeration tubes, contrary to many opinions, do not have any restrictions for a normal life.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in the eardrum can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lead to the various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complications:</a:t>
            </a:r>
          </a:p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sclerosing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calcification of a smaller or larger part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eardrum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scarring of the eardrum,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residual perforations after removal of tubes,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rare cases, they can be the cause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Anglo-Saxon literature, it is mentioned as a special clinical entity of 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inflammatory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process of the middle ear, which is usually associated with Eustachian tube dysfunction.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a consequence of 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Symptoms are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 and tinnitus.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authors today agree that secretory otitis media, middle ear atelectasis, adhesive otitis media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are, in fact, different stages of the same pathological process. Some authors indicate that each of them can appear as a separate clinical entity.</a:t>
            </a:r>
          </a:p>
          <a:p>
            <a:pPr eaLnBrk="1" hangingPunct="1"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44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clinical characteristic of this disease is the retraction of the eardrum.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most often retracted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total 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may show retraction of varying degrees: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touch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incus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envelops the incus and malleus,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that it is in direct contact 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109728" indent="0"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promontory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is partially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fused</a:t>
            </a:r>
          </a:p>
          <a:p>
            <a:pPr marL="109728" indent="0"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to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44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4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724400"/>
            <a:ext cx="2133600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posterosuperior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and the central part of the tympanic membrane are most often affected by retraction, while retraction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anterosuperior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occurs quite rarely.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Histological studies show a greater or lesser loss of the fibrous layer of the tympanic membrane.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degree of loss of this layer is correlated with the degree of retraction.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dirty="0"/>
          </a:p>
        </p:txBody>
      </p:sp>
      <p:pic>
        <p:nvPicPr>
          <p:cNvPr id="51203" name="Picture 4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572000"/>
            <a:ext cx="1981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hr-HR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hr-HR" b="1" dirty="0" smtClean="0"/>
          </a:p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very thin due to the lack of a fibrous layer,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scarred (due to healed perforation),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transparent, facilitating the observation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middle ear,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this transparent eardrum we can observe the necrosis of the incus and the appearance of granulation tissue.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otitis media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CNSOM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Secretory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Middle ear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atelectasis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Adhesive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media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Clinical classification of COM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962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Therapy</a:t>
            </a:r>
            <a:endParaRPr lang="sl-SI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sz="4400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Artificial aeration of the middle ear space 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therapy, insertion of 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tube); removal of potential causes of tubal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therapy of choice 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with placement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pic>
        <p:nvPicPr>
          <p:cNvPr id="54275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495800"/>
            <a:ext cx="19161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Adhesive otitis is a chronic, non-specific inflammatory process of the middle ear.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occurs as a result of chronic dysfunction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Eustachian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 and exudative inflammatory processes in the middle ear, in cases with an intact eardrum.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Adhesive otitis should be distinguished from other types of adhesive processes, which can occur in different conditions: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otitis with perforation of the tympanic membrane,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damage to the middle ear mucosa,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mucosal reaction to irritating implanted foreign material in the middle ear,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goes through three stages, and the terminal stage is the stage of mature, fibrous adhesions, loss of aeration of the mastoid process with or without bone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resorption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most often on the long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incus.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symptoms are persistent tinnitus and a feeling of blocked ears, most often after numerous episodes of secretory otitis.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dirty="0" smtClean="0"/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we see a thinned tympanic membrane, retracted in its entirety or in certain parts.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light reflex is most often missing, and due to the lack of a fibrous layer, the anatomical details are overemphasized.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Certain adhesions can also be seen during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especially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otomicroscopy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atelektaza 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199"/>
            <a:ext cx="6858000" cy="579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testing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show a varying degree of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of a moderate degree (20-60 dB).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most often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type,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a peak shifted towards negative values ​​from –100 to –200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kPa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therapy involves artificial aeration of the middle ear space with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removal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potential nasopharyngeal causes.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results of the treatment depend on the functional state of the Eustachian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therapy consists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exploration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adhesiolysis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114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type of chronic,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otitis with the formation of collagen plaques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subepithelial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layer of the middle ear mucosa.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Morphologically,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plates are characterized by the presence of hyaline material, without cellular elements and blood vessels.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b="1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hr-HR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Eustachian tube dysfunction</a:t>
            </a:r>
          </a:p>
          <a:p>
            <a:pPr marL="609600" indent="-609600"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Disorder of local immunity and immunodeficiency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Anatomical and developmental characteristics of the middle ear</a:t>
            </a:r>
          </a:p>
          <a:p>
            <a:pPr marL="609600" indent="-609600" eaLnBrk="1" hangingPunct="1">
              <a:defRPr/>
            </a:pPr>
            <a:endParaRPr lang="en-US" b="1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Etiology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most often diagnosed in adults, considering that it can take several years, even tens of years, from the initial inflammatory process of the middle ear to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Secretory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otitis is a predisposing condition for the later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plaques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are found in characteristic places, such as the area around the stapes, the oval window, under the prominence of the facial canal and the upper part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promontorium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Less often,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occurs in the attic, and even less often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hypotympanum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Eustachian tube, in the niche of the round window and in the mastoid process.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clinical feature of this disease is progressive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 and tinnitus in both ears.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get information about recurrent otitis, or about repeated episodes of secretory otitis.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Some patients suffer from allergic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rhinits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Thinned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tympanic membrane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whitish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plaques.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most often retracted, anatomical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are overemphasized, the light reflex is blurred or missing.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Through the thinned tympanic membrane, we can see whitish plaques on the lining of the tympanic cavity.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  <p:pic>
        <p:nvPicPr>
          <p:cNvPr id="66563" name="Picture 4" descr="timpanoskler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21336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endParaRPr lang="hr-HR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Pure-tone audiometry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moderate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to severe conductive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hearing loss.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progressive forms, the so-called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tympano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-labyrinth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sclerosis, there is severe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sensorineural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component of hearing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impairment, up to complete deafness.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testing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Timpanometry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usually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type with normal pressure or a shift of the low peak to negative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values.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Differential diagnosis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Otosclerosis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CT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 reduced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pneumatization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bone sclerosis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testing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b="1" dirty="0" smtClean="0"/>
              <a:t>                      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sr-Cyrl-C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4800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depends on the functional state of the ear - surgical therapy and/or artificial hearing amplification.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timpanoskler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010400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 descr="tympanosclerosis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50863"/>
            <a:ext cx="7467600" cy="562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86800" cy="5257800"/>
          </a:xfrm>
        </p:spPr>
        <p:txBody>
          <a:bodyPr/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Functional reasons - collapse of the tube walls 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insufficient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active opening.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Especially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present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durring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childhood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due to the characteristics of the base of the skull and the attachment of the tensor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veli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palatini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muscle (especially in patients with cleft palate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 excessively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opened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 leads to aspiration of secretions from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into the middle ear (reflux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hr-HR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Eustachian tube dysfunction 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still a significant problem worldwide, despite advances in diagnosis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therapy.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Incidence of 0.6 – 2.1% of the general population.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Mawson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states that the incidence in children is 9 per 1000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schoolchildren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Clinical classification of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Perforation of the eardrum</a:t>
            </a:r>
          </a:p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Ear discharge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(can be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mucopurulent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chronic inflammation or fetid purulent discharge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aticoantral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Hearing loss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most cases, it is a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loss, but mixed hearing impairments can also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occur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complications.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sr-Cyrl-CS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type of perforation makes it possible to determine the type of otitis and its further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prognosis. 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Central perforations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 they do not involve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annulus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are located in the pars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tensa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Marginal perforations 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they involve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annulus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are often located in the pars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flaccida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central perforation of the tympanic membrane affects only the middle ear mucosa without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process of the surrounding bone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marginal perforation affect the mucous membrane of the middle ear and the surrounding bone, may be accompanied by the appearance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represent a potential danger for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5029200"/>
          </a:xfrm>
        </p:spPr>
        <p:txBody>
          <a:bodyPr/>
          <a:lstStyle/>
          <a:p>
            <a:pPr>
              <a:defRPr/>
            </a:pP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central 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membrane perforation,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occasional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-purulent secretion from the ear,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relatively slow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progression,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most often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preserved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ostistic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process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rarely present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characteristics of the mucous membrane - small cell infiltration, hyperemia and formation of granulations,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 are very rare.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/>
              <a:t>    </a:t>
            </a: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Occasional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-purulent secretion, with shorter or longer periods of the so-called "dry ear".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Progressive conductive hearing loss.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absence of pain and vestibular disorders (except in case of exacerbation or possibly developing complications).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Symptoms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l-SI" dirty="0" smtClean="0"/>
              <a:t>    </a:t>
            </a:r>
            <a:endParaRPr lang="sl-SI" b="1" dirty="0" smtClean="0"/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Anamnesis.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central eardrum perforation.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Deviated septum,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inflammation of the mucous membrane of the nose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presence of adenoid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vegetations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Pure-tone audiometry - conductive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hearing loss with well-maintained cochlear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reserve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Microbiological tests - isolation of the causative agent and determination of adequate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CT – Reduction of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pneumatisation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763000" cy="4876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Mechanical obstruction - from the lumen or external.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Enlarged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adenoids or tumors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represent external mechanisms of tube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obstruction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Inflammation and allergy in the upper respiratory tract lead to edema of the lining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Eustachian tube dysfunction 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39140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4" descr="subtotalna 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5400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2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858000" cy="675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File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7600" y="1646238"/>
            <a:ext cx="3979863" cy="4221162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6019" name="Picture 3" descr="File0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762000"/>
            <a:ext cx="4267200" cy="421798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File0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90600"/>
            <a:ext cx="3887787" cy="384333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7043" name="Picture 3" descr="File0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328863"/>
            <a:ext cx="3887787" cy="3843337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63500"/>
            <a:ext cx="6657975" cy="668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diseases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nose,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mesopharynx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septoplasty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conservative or surgical treatment of sinusitis,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allergies,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Adenoidectomy and/or tonsillectomy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Conservative treatment involves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microaspiration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appropriate use of antibiotics.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goal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conservative treatment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prepare the ear for surgical intervention.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Latn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the pathological process from the middle ear,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reconstruction of the eardrum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Proper 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middle ear through the Eustachian tube.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 SHOULD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PROVIDE: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treatment - microsurgical interventions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myringoplasty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Myringoplasty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reconstruction of the tympanic membrane and closure of its perforation.</a:t>
            </a:r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- removal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pathological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process, restoration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 SHOULD PROVIDE: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Size of adenoids.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More significant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than size is distribution of the adenoid tissue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relationship between the size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adenoids 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width of 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Adenoid growth from 3.-5. years of life leads to a reduction of the nasopharyngeal air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space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After the 5th year of life, the growth and volume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intensifies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increases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Eustachian tube dysfunction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defined as a chronic, purulent, nonspecific,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inflammatory process of the middle ear.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It is characterized by: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Marginal perforation of the eardrum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Fetid purulent discharge from the middle ear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destruction of the bony structures of the middle 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bony walls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tympani),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characteristics -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infiltration, hyperemia of the middle ear mucosa, epithelial metaplasia with the formation of granulation tissue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osteitis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Possible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complications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Perforation on the tympanic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membrane is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of different position and size, as a rule marginal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Topographically, we can distinguish 5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perforations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attic,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attico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-posterior,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Subtotal or total tympanic membrane defect.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Fetid purulent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discharge,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Progressive conductive or mixed hearing loss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possible disorders of the vestibular function (a sign of damage to the labyrinth or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exacerbation.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headache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body temperature indicate the possibility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l-SI" sz="2800" dirty="0" smtClean="0"/>
          </a:p>
          <a:p>
            <a:pPr>
              <a:lnSpc>
                <a:spcPct val="8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otomicroscopy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marginal perforation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localized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most often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posterosuperior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quadrant, prominent granulations or formed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polyps).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CT 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eburnization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mastoid process,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foci of the attic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antrum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Pure-tone audiometry – conductive or mixed hearing loss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dirty="0" smtClean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2734" y="1481138"/>
            <a:ext cx="4498532" cy="4525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27000"/>
            <a:ext cx="7215187" cy="653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File002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765175"/>
            <a:ext cx="3509962" cy="5616575"/>
          </a:xfrm>
          <a:noFill/>
          <a:ln w="28575">
            <a:solidFill>
              <a:srgbClr val="FF99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 is surgical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Mastoidectomy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Radical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trepanation of the temporal bone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Therapy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Remediate pathological processes in the nose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septoplasty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when there is a deviation of the nasal septum.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use of antibiotics is justified both preoperatively and postoperatively in order to heal the infection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suppuration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middle ear.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2678</TotalTime>
  <Words>4534</Words>
  <Application>Microsoft Office PowerPoint</Application>
  <PresentationFormat>On-screen Show (4:3)</PresentationFormat>
  <Paragraphs>489</Paragraphs>
  <Slides>131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131</vt:i4>
      </vt:variant>
    </vt:vector>
  </HeadingPairs>
  <TitlesOfParts>
    <vt:vector size="132" baseType="lpstr">
      <vt:lpstr>Concourse</vt:lpstr>
      <vt:lpstr>Chronic otitis media (COM)</vt:lpstr>
      <vt:lpstr>Definition</vt:lpstr>
      <vt:lpstr>Definition</vt:lpstr>
      <vt:lpstr>Definition</vt:lpstr>
      <vt:lpstr>Clinical classification of COM</vt:lpstr>
      <vt:lpstr>Etiology</vt:lpstr>
      <vt:lpstr>Eustachian tube dysfunction </vt:lpstr>
      <vt:lpstr>Eustachian tube dysfunction </vt:lpstr>
      <vt:lpstr>Eustachian tube dysfunction </vt:lpstr>
      <vt:lpstr>Infection</vt:lpstr>
      <vt:lpstr>Infection</vt:lpstr>
      <vt:lpstr>Local immunity</vt:lpstr>
      <vt:lpstr>Local immunity</vt:lpstr>
      <vt:lpstr>Immunity</vt:lpstr>
      <vt:lpstr>Anatomical and developmental characteristics of the middle ear</vt:lpstr>
      <vt:lpstr>Chronic nonsuppurative otitis media (CNSOM)</vt:lpstr>
      <vt:lpstr>PowerPoint Presentation</vt:lpstr>
      <vt:lpstr>Secretory otitis media</vt:lpstr>
      <vt:lpstr>Secretory otitis media</vt:lpstr>
      <vt:lpstr>Secretory otitis media</vt:lpstr>
      <vt:lpstr>Secretory otitis media</vt:lpstr>
      <vt:lpstr>Secretory otitis media</vt:lpstr>
      <vt:lpstr>Secretory otitis media</vt:lpstr>
      <vt:lpstr>Clinical presentation</vt:lpstr>
      <vt:lpstr>Clinical presentation</vt:lpstr>
      <vt:lpstr>Clinical presentation</vt:lpstr>
      <vt:lpstr>Diagnosis</vt:lpstr>
      <vt:lpstr>PowerPoint Presentation</vt:lpstr>
      <vt:lpstr>PowerPoint Presentation</vt:lpstr>
      <vt:lpstr>PowerPoint Presentation</vt:lpstr>
      <vt:lpstr>PowerPoint Presentation</vt:lpstr>
      <vt:lpstr>AUDIOLOGICAL TESTING</vt:lpstr>
      <vt:lpstr>PowerPoint Presentation</vt:lpstr>
      <vt:lpstr>CONSERVATIVE TREATMENT</vt:lpstr>
      <vt:lpstr>SURGICAL TREATMENT</vt:lpstr>
      <vt:lpstr>SURGICAL TREATMENT</vt:lpstr>
      <vt:lpstr>SURGICAL TREATMENT</vt:lpstr>
      <vt:lpstr>SURGICAL TREATMENT</vt:lpstr>
      <vt:lpstr>SURGICAL TREATMENT</vt:lpstr>
      <vt:lpstr>PowerPoint Presentation</vt:lpstr>
      <vt:lpstr>PowerPoint Presentation</vt:lpstr>
      <vt:lpstr>PowerPoint Presentation</vt:lpstr>
      <vt:lpstr>SURGICAL TREATMENT</vt:lpstr>
      <vt:lpstr>SURGICAL TREATMENT</vt:lpstr>
      <vt:lpstr>Middle ear atelectasis</vt:lpstr>
      <vt:lpstr>Middle ear atelectasis</vt:lpstr>
      <vt:lpstr>Middle ear atelectasis</vt:lpstr>
      <vt:lpstr>Middle ear atelectasis</vt:lpstr>
      <vt:lpstr>PowerPoint Presentation</vt:lpstr>
      <vt:lpstr>PowerPoint Presentation</vt:lpstr>
      <vt:lpstr>PowerPoint Presentation</vt:lpstr>
      <vt:lpstr>Adhesive otitis media</vt:lpstr>
      <vt:lpstr>Adhesive otitis media</vt:lpstr>
      <vt:lpstr>Adhesive otitis media</vt:lpstr>
      <vt:lpstr>Adhesive otitis media</vt:lpstr>
      <vt:lpstr>PowerPoint Presentation</vt:lpstr>
      <vt:lpstr>Adhesive otitis media</vt:lpstr>
      <vt:lpstr>Adhesive otitis media</vt:lpstr>
      <vt:lpstr>TYMPANOSCLEROSIS </vt:lpstr>
      <vt:lpstr>TYMPANOSCLEROSIS</vt:lpstr>
      <vt:lpstr>TYMPANOSCLEROSIS</vt:lpstr>
      <vt:lpstr>Clinical presentation</vt:lpstr>
      <vt:lpstr>Clinical presentation</vt:lpstr>
      <vt:lpstr>Audiological testing</vt:lpstr>
      <vt:lpstr>Audiological testing</vt:lpstr>
      <vt:lpstr>PowerPoint Presentation</vt:lpstr>
      <vt:lpstr>PowerPoint Presentation</vt:lpstr>
      <vt:lpstr>PowerPoint Presentation</vt:lpstr>
      <vt:lpstr>Chronic suppurative otitis media (CSOM)</vt:lpstr>
      <vt:lpstr>PowerPoint Presentation</vt:lpstr>
      <vt:lpstr>Clinical classification of CSOM</vt:lpstr>
      <vt:lpstr>General characteristics of CSOM :</vt:lpstr>
      <vt:lpstr>General characteristics of CSOM:</vt:lpstr>
      <vt:lpstr>General characteristics of CSOM:</vt:lpstr>
      <vt:lpstr>Chronic tubotympanic suppurative otitis media</vt:lpstr>
      <vt:lpstr>PowerPoint Presentation</vt:lpstr>
      <vt:lpstr>Symptoms</vt:lpstr>
      <vt:lpstr>Diagnosis</vt:lpstr>
      <vt:lpstr>Diagnosis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Therapy</vt:lpstr>
      <vt:lpstr>Therapy</vt:lpstr>
      <vt:lpstr>SURGICAL TREATMENT SHOULD PROVIDE:</vt:lpstr>
      <vt:lpstr>SURGICAL TREATMENT SHOULD PROVIDE:</vt:lpstr>
      <vt:lpstr>Chronic atticoantral  suppurative otitis media</vt:lpstr>
      <vt:lpstr>Chronic atticoantral  suppurative otitis media</vt:lpstr>
      <vt:lpstr>PowerPoint Presentation</vt:lpstr>
      <vt:lpstr>Clinical presentation</vt:lpstr>
      <vt:lpstr>Diagnosis</vt:lpstr>
      <vt:lpstr>PowerPoint Presentation</vt:lpstr>
      <vt:lpstr>PowerPoint Presentation</vt:lpstr>
      <vt:lpstr>PowerPoint Presentation</vt:lpstr>
      <vt:lpstr>Therapy</vt:lpstr>
      <vt:lpstr>Therapy</vt:lpstr>
      <vt:lpstr>Chronic suppurative otitis media with cholesteatoma</vt:lpstr>
      <vt:lpstr>Chronic suppurative otitis media with cholesteatoma</vt:lpstr>
      <vt:lpstr>Chronic suppurative otitis media with cholesteatoma</vt:lpstr>
      <vt:lpstr>Etiopatogenesis </vt:lpstr>
      <vt:lpstr>PowerPoint Presentation</vt:lpstr>
      <vt:lpstr>PowerPoint Presentation</vt:lpstr>
      <vt:lpstr>Chronic suppurative otitis media with cholesteatoma</vt:lpstr>
      <vt:lpstr>Chronic suppurative otitis media with cholesteatoma</vt:lpstr>
      <vt:lpstr>Chronic suppurative otitis media with cholesteatoma</vt:lpstr>
      <vt:lpstr>Clinical presentation</vt:lpstr>
      <vt:lpstr>Diagnosis</vt:lpstr>
      <vt:lpstr>Otoscopy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Therapy </vt:lpstr>
      <vt:lpstr>Exocranial otogenic complications</vt:lpstr>
      <vt:lpstr>Otogenic complications</vt:lpstr>
      <vt:lpstr>Classification</vt:lpstr>
      <vt:lpstr>Exocranial otogenic complications</vt:lpstr>
      <vt:lpstr>Otogenic labyrinthitis</vt:lpstr>
      <vt:lpstr>Circumscribed labyrinthitis</vt:lpstr>
      <vt:lpstr>Clinical presentation</vt:lpstr>
      <vt:lpstr>Diagnosis</vt:lpstr>
      <vt:lpstr>Diffuse labyrinthitis</vt:lpstr>
      <vt:lpstr>Diagnosis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Gates</dc:creator>
  <cp:lastModifiedBy>Andra Jevtovic</cp:lastModifiedBy>
  <cp:revision>73</cp:revision>
  <dcterms:created xsi:type="dcterms:W3CDTF">2008-07-11T08:34:09Z</dcterms:created>
  <dcterms:modified xsi:type="dcterms:W3CDTF">2024-02-04T17:35:15Z</dcterms:modified>
</cp:coreProperties>
</file>